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10"/>
  </p:notesMasterIdLst>
  <p:sldIdLst>
    <p:sldId id="279" r:id="rId2"/>
    <p:sldId id="258" r:id="rId3"/>
    <p:sldId id="259" r:id="rId4"/>
    <p:sldId id="261" r:id="rId5"/>
    <p:sldId id="262" r:id="rId6"/>
    <p:sldId id="263" r:id="rId7"/>
    <p:sldId id="265" r:id="rId8"/>
    <p:sldId id="28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BC1D"/>
    <a:srgbClr val="2E3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587C2-95AF-4265-97A2-B736ED9C9BF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E1DBA-5662-4102-B1C7-B7520E099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464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79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35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1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530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19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25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73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19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90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50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184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3241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09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8963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30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381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83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08675B9-1298-4D49-9D4A-243EBA449B41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0C9EAEF-F7CF-4D44-AEBB-F80827E979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02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95567"/>
            <a:ext cx="9144000" cy="3476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48" y="4632914"/>
            <a:ext cx="10425064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34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42FE-768B-4B61-B18D-A5A6E9150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910" y="0"/>
            <a:ext cx="8836090" cy="1222310"/>
          </a:xfrm>
        </p:spPr>
        <p:txBody>
          <a:bodyPr anchor="ctr">
            <a:normAutofit/>
          </a:bodyPr>
          <a:lstStyle/>
          <a:p>
            <a:pPr algn="l"/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The worrying </a:t>
            </a:r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facts…</a:t>
            </a:r>
            <a:endParaRPr lang="en-GB" sz="4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780" y="1625301"/>
            <a:ext cx="7864475" cy="437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962" y="147955"/>
            <a:ext cx="105727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1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42FE-768B-4B61-B18D-A5A6E9150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910" y="0"/>
            <a:ext cx="8836090" cy="122231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Improving </a:t>
            </a:r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children’s </a:t>
            </a:r>
            <a:r>
              <a:rPr lang="en-GB" sz="4400" b="1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oracy</a:t>
            </a:r>
            <a:endParaRPr lang="en-GB" sz="4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0" y="1512264"/>
            <a:ext cx="11712222" cy="471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3193" y="129692"/>
            <a:ext cx="1054699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2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42FE-768B-4B61-B18D-A5A6E9150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910" y="0"/>
            <a:ext cx="8836090" cy="1222310"/>
          </a:xfrm>
        </p:spPr>
        <p:txBody>
          <a:bodyPr anchor="ctr">
            <a:normAutofit/>
          </a:bodyPr>
          <a:lstStyle/>
          <a:p>
            <a:pPr algn="l"/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Keeping Oracy fun</a:t>
            </a:r>
            <a:endParaRPr lang="en-GB" sz="4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E1285A-2C30-47DB-8D46-D801344D3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910" y="1084748"/>
            <a:ext cx="11532637" cy="845652"/>
          </a:xfrm>
        </p:spPr>
        <p:txBody>
          <a:bodyPr anchor="ctr">
            <a:normAutofit/>
          </a:bodyPr>
          <a:lstStyle/>
          <a:p>
            <a:pPr algn="l"/>
            <a:r>
              <a:rPr lang="en-GB" sz="2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Games and </a:t>
            </a:r>
            <a:r>
              <a:rPr lang="en-GB" sz="2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activities…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110" y="1930400"/>
            <a:ext cx="5716970" cy="4667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7270" y="2011680"/>
            <a:ext cx="51511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Follow the link on the ‘</a:t>
            </a:r>
            <a:r>
              <a:rPr lang="en-GB" sz="2800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Oracy</a:t>
            </a:r>
            <a:r>
              <a:rPr lang="en-GB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’ section of our school website for ideas and activities for improving your child’s </a:t>
            </a:r>
            <a:r>
              <a:rPr lang="en-GB" sz="2800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oracy</a:t>
            </a:r>
            <a:r>
              <a:rPr lang="en-GB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, or try one of these great games courtesy of </a:t>
            </a:r>
            <a:r>
              <a:rPr lang="en-GB" sz="2800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Latton</a:t>
            </a:r>
            <a:r>
              <a:rPr lang="en-GB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GB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Green Primary </a:t>
            </a:r>
            <a:r>
              <a:rPr lang="en-GB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School…</a:t>
            </a:r>
            <a:endParaRPr lang="en-GB" sz="28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635760" y="5476240"/>
            <a:ext cx="3271520" cy="46736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848" y="269979"/>
            <a:ext cx="1054699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42FE-768B-4B61-B18D-A5A6E9150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910" y="0"/>
            <a:ext cx="8836090" cy="1222310"/>
          </a:xfrm>
        </p:spPr>
        <p:txBody>
          <a:bodyPr anchor="ctr">
            <a:normAutofit/>
          </a:bodyPr>
          <a:lstStyle/>
          <a:p>
            <a:pPr algn="l"/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Stories</a:t>
            </a:r>
            <a:endParaRPr lang="en-GB" sz="4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E1285A-2C30-47DB-8D46-D801344D3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909" y="1462638"/>
            <a:ext cx="11532637" cy="515452"/>
          </a:xfrm>
        </p:spPr>
        <p:txBody>
          <a:bodyPr anchor="ctr">
            <a:noAutofit/>
          </a:bodyPr>
          <a:lstStyle/>
          <a:p>
            <a:pPr algn="l"/>
            <a:r>
              <a:rPr lang="en-GB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Can </a:t>
            </a:r>
            <a:r>
              <a:rPr lang="en-GB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your child</a:t>
            </a:r>
            <a:r>
              <a:rPr lang="en-GB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retell a story? </a:t>
            </a:r>
            <a:endParaRPr lang="en-GB" sz="2400" dirty="0" smtClean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l"/>
            <a:r>
              <a:rPr lang="en-GB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Does your child include the key characters and events? </a:t>
            </a:r>
          </a:p>
          <a:p>
            <a:pPr algn="l"/>
            <a:r>
              <a:rPr lang="en-GB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How would they improve the story? What changes would they make and why? </a:t>
            </a:r>
            <a:endParaRPr lang="en-GB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817" y="4305865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373" y="2749550"/>
            <a:ext cx="1914525" cy="2171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531869"/>
            <a:ext cx="1893570" cy="29171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446" y="3567429"/>
            <a:ext cx="2171700" cy="1962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4850" y="225043"/>
            <a:ext cx="1054699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1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42FE-768B-4B61-B18D-A5A6E9150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910" y="0"/>
            <a:ext cx="11477690" cy="122231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Top ten oracy ideas to use at home</a:t>
            </a:r>
            <a:endParaRPr lang="en-GB" sz="4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818441-D8CD-4517-9C7F-49A0C3C4EDB8}"/>
              </a:ext>
            </a:extLst>
          </p:cNvPr>
          <p:cNvSpPr txBox="1"/>
          <p:nvPr/>
        </p:nvSpPr>
        <p:spPr>
          <a:xfrm>
            <a:off x="221645" y="1352630"/>
            <a:ext cx="114890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Discuss</a:t>
            </a:r>
            <a:r>
              <a:rPr lang="en-GB" altLang="en-US" sz="20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a</a:t>
            </a:r>
            <a:r>
              <a:rPr lang="en-GB" altLang="en-US" sz="20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news</a:t>
            </a:r>
            <a:r>
              <a:rPr lang="en-GB" altLang="en-US" sz="20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article</a:t>
            </a:r>
            <a:r>
              <a:rPr lang="en-GB" altLang="en-US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-</a:t>
            </a:r>
            <a:r>
              <a:rPr lang="en-GB" altLang="en-US" sz="1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newspaper</a:t>
            </a:r>
            <a:r>
              <a:rPr lang="en-GB" altLang="en-US" sz="20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or</a:t>
            </a:r>
            <a:r>
              <a:rPr lang="en-GB" altLang="en-US" sz="20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on</a:t>
            </a:r>
            <a:r>
              <a:rPr lang="en-GB" altLang="en-US" sz="20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the</a:t>
            </a:r>
            <a:r>
              <a:rPr lang="en-GB" altLang="en-US" sz="20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news</a:t>
            </a:r>
            <a:r>
              <a:rPr lang="en-GB" altLang="en-US" sz="20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(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i.e.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Newsround</a:t>
            </a:r>
            <a:r>
              <a:rPr lang="en-GB" altLang="en-US" sz="2400" dirty="0">
                <a:latin typeface="Comic Sans MS" panose="030F0702030302020204" pitchFamily="66" charset="0"/>
              </a:rPr>
              <a:t>).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Discuss a T.V. programme you have watched together.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Ask your child to interview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a trusted adult </a:t>
            </a:r>
            <a:r>
              <a:rPr lang="en-GB" altLang="en-US" sz="2400" dirty="0">
                <a:latin typeface="Comic Sans MS" panose="030F0702030302020204" pitchFamily="66" charset="0"/>
              </a:rPr>
              <a:t>about their life – possibly an older family member or neighbour.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Come up with a word of the day – challenge your child to use it in a conversation or in their writing.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altLang="en-US" sz="2400" dirty="0" smtClean="0">
                <a:latin typeface="Comic Sans MS" panose="030F0702030302020204" pitchFamily="66" charset="0"/>
              </a:rPr>
              <a:t>Ask your child about their day.</a:t>
            </a:r>
            <a:endParaRPr lang="en-GB" altLang="en-US" sz="2400" dirty="0">
              <a:latin typeface="Comic Sans MS" panose="030F0702030302020204" pitchFamily="66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Discuss the meaning of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new vocabulary</a:t>
            </a:r>
            <a:r>
              <a:rPr lang="en-GB" altLang="en-US" sz="2400" dirty="0">
                <a:latin typeface="Comic Sans MS" panose="030F0702030302020204" pitchFamily="66" charset="0"/>
              </a:rPr>
              <a:t>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altLang="en-US" sz="2400" dirty="0" smtClean="0">
                <a:latin typeface="Comic Sans MS" panose="030F0702030302020204" pitchFamily="66" charset="0"/>
              </a:rPr>
              <a:t>Supportively correct inaccuracies in your child’s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spoken English</a:t>
            </a:r>
            <a:r>
              <a:rPr lang="en-GB" altLang="en-US" sz="2400" dirty="0">
                <a:latin typeface="Comic Sans MS" panose="030F0702030302020204" pitchFamily="66" charset="0"/>
              </a:rPr>
              <a:t>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Create a talk box at home.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Ask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your child ‘Why?’</a:t>
            </a:r>
            <a:endParaRPr lang="en-GB" altLang="en-US" sz="2400" b="1" dirty="0">
              <a:latin typeface="Comic Sans MS" panose="030F0702030302020204" pitchFamily="66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Play a game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together and have your child explain </a:t>
            </a:r>
            <a:r>
              <a:rPr lang="en-GB" altLang="en-US" sz="2400" dirty="0">
                <a:latin typeface="Comic Sans MS" panose="030F0702030302020204" pitchFamily="66" charset="0"/>
              </a:rPr>
              <a:t>the rules.</a:t>
            </a: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Myriad Pro" panose="020B0503030403020204" pitchFamily="34" charset="0"/>
            </a:endParaRP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Myriad Pro" panose="020B05030304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3290" y="5461962"/>
            <a:ext cx="1054699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42FE-768B-4B61-B18D-A5A6E9150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910" y="0"/>
            <a:ext cx="8836090" cy="122231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GB" sz="4400" b="1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DiscusS</a:t>
            </a:r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, </a:t>
            </a:r>
            <a:r>
              <a:rPr lang="en-GB" sz="4400" b="1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discusS</a:t>
            </a:r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, </a:t>
            </a:r>
            <a:r>
              <a:rPr lang="en-GB" sz="4400" b="1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discusS</a:t>
            </a:r>
            <a:r>
              <a:rPr lang="en-GB" sz="44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!</a:t>
            </a:r>
            <a:endParaRPr lang="en-GB" sz="44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E1285A-2C30-47DB-8D46-D801344D3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029" y="1018708"/>
            <a:ext cx="11532637" cy="515452"/>
          </a:xfrm>
        </p:spPr>
        <p:txBody>
          <a:bodyPr anchor="ctr"/>
          <a:lstStyle/>
          <a:p>
            <a:pPr algn="l"/>
            <a:r>
              <a:rPr lang="en-GB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T</a:t>
            </a:r>
            <a:r>
              <a:rPr lang="en-GB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he importance of </a:t>
            </a:r>
            <a:r>
              <a:rPr lang="en-GB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questions…</a:t>
            </a:r>
            <a:endParaRPr lang="en-GB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818441-D8CD-4517-9C7F-49A0C3C4EDB8}"/>
              </a:ext>
            </a:extLst>
          </p:cNvPr>
          <p:cNvSpPr txBox="1"/>
          <p:nvPr/>
        </p:nvSpPr>
        <p:spPr>
          <a:xfrm>
            <a:off x="307910" y="1534160"/>
            <a:ext cx="114890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latin typeface="Comic Sans MS" panose="030F0702030302020204" pitchFamily="66" charset="0"/>
              </a:rPr>
              <a:t>Ask your child questions about their passions – football, gaming, fashion or watching films... children love to talk about what they enjoy! </a:t>
            </a:r>
          </a:p>
          <a:p>
            <a:r>
              <a:rPr lang="en-GB" altLang="en-US" sz="2800" dirty="0" smtClean="0">
                <a:latin typeface="Comic Sans MS" panose="030F0702030302020204" pitchFamily="66" charset="0"/>
              </a:rPr>
              <a:t>The</a:t>
            </a:r>
            <a:r>
              <a:rPr lang="en-GB" altLang="en-US" sz="2800" b="1" dirty="0" smtClean="0">
                <a:latin typeface="Comic Sans MS" panose="030F0702030302020204" pitchFamily="66" charset="0"/>
              </a:rPr>
              <a:t> </a:t>
            </a:r>
            <a:r>
              <a:rPr lang="en-GB" altLang="en-US" sz="2800" b="1" dirty="0">
                <a:latin typeface="Comic Sans MS" panose="030F0702030302020204" pitchFamily="66" charset="0"/>
              </a:rPr>
              <a:t>questions </a:t>
            </a:r>
            <a:r>
              <a:rPr lang="en-GB" altLang="en-US" sz="2800" dirty="0">
                <a:latin typeface="Comic Sans MS" panose="030F0702030302020204" pitchFamily="66" charset="0"/>
              </a:rPr>
              <a:t>we ask our children can really shape their future. By asking them to explain what they have been </a:t>
            </a:r>
            <a:r>
              <a:rPr lang="en-GB" altLang="en-US" sz="2800" dirty="0" smtClean="0">
                <a:latin typeface="Comic Sans MS" panose="030F0702030302020204" pitchFamily="66" charset="0"/>
              </a:rPr>
              <a:t>doing when </a:t>
            </a:r>
            <a:r>
              <a:rPr lang="en-GB" altLang="en-US" sz="2800" dirty="0">
                <a:latin typeface="Comic Sans MS" panose="030F0702030302020204" pitchFamily="66" charset="0"/>
              </a:rPr>
              <a:t>it is something they are passionate </a:t>
            </a:r>
            <a:r>
              <a:rPr lang="en-GB" altLang="en-US" sz="2800" dirty="0" smtClean="0">
                <a:latin typeface="Comic Sans MS" panose="030F0702030302020204" pitchFamily="66" charset="0"/>
              </a:rPr>
              <a:t>about, </a:t>
            </a:r>
            <a:r>
              <a:rPr lang="en-GB" altLang="en-US" sz="2800" dirty="0">
                <a:latin typeface="Comic Sans MS" panose="030F0702030302020204" pitchFamily="66" charset="0"/>
              </a:rPr>
              <a:t>you </a:t>
            </a:r>
            <a:r>
              <a:rPr lang="en-GB" altLang="en-US" sz="2800" dirty="0" smtClean="0">
                <a:latin typeface="Comic Sans MS" panose="030F0702030302020204" pitchFamily="66" charset="0"/>
              </a:rPr>
              <a:t>will see </a:t>
            </a:r>
            <a:r>
              <a:rPr lang="en-GB" altLang="en-US" sz="2800" dirty="0">
                <a:latin typeface="Comic Sans MS" panose="030F0702030302020204" pitchFamily="66" charset="0"/>
              </a:rPr>
              <a:t>their repertoire of </a:t>
            </a:r>
            <a:r>
              <a:rPr lang="en-GB" altLang="en-US" sz="2800" dirty="0" smtClean="0">
                <a:latin typeface="Comic Sans MS" panose="030F0702030302020204" pitchFamily="66" charset="0"/>
              </a:rPr>
              <a:t>language emerge. </a:t>
            </a:r>
            <a:endParaRPr lang="en-GB" altLang="en-US" sz="2800" dirty="0">
              <a:latin typeface="Comic Sans MS" panose="030F0702030302020204" pitchFamily="66" charset="0"/>
            </a:endParaRP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Myriad Pro" panose="020B0503030403020204" pitchFamily="34" charset="0"/>
            </a:endParaRPr>
          </a:p>
          <a:p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Myriad Pro" panose="020B05030304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170" y="4707890"/>
            <a:ext cx="2552700" cy="1790700"/>
          </a:xfrm>
          <a:prstGeom prst="rect">
            <a:avLst/>
          </a:prstGeom>
        </p:spPr>
      </p:pic>
      <p:sp>
        <p:nvSpPr>
          <p:cNvPr id="7" name="AutoShape 2" descr="Equestrianism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432" y="4707891"/>
            <a:ext cx="2619375" cy="1790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749" y="5023182"/>
            <a:ext cx="2990691" cy="14754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4730" y="140640"/>
            <a:ext cx="1054699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552" y="4112260"/>
            <a:ext cx="5439242" cy="1993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23" y="137009"/>
            <a:ext cx="9144793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0710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627</TotalTime>
  <Words>285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Comic Sans MS</vt:lpstr>
      <vt:lpstr>Myriad Pro</vt:lpstr>
      <vt:lpstr>Wingdings 3</vt:lpstr>
      <vt:lpstr>Slice</vt:lpstr>
      <vt:lpstr>PowerPoint Presentation</vt:lpstr>
      <vt:lpstr>The worrying facts…</vt:lpstr>
      <vt:lpstr>Improving children’s oracy</vt:lpstr>
      <vt:lpstr>Keeping Oracy fun</vt:lpstr>
      <vt:lpstr>Stories</vt:lpstr>
      <vt:lpstr>Top ten oracy ideas to use at home</vt:lpstr>
      <vt:lpstr>DiscusS, discusS, discusS!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Warren</dc:creator>
  <cp:lastModifiedBy>Miss Fitton</cp:lastModifiedBy>
  <cp:revision>24</cp:revision>
  <dcterms:created xsi:type="dcterms:W3CDTF">2020-01-22T18:08:59Z</dcterms:created>
  <dcterms:modified xsi:type="dcterms:W3CDTF">2024-09-25T13:52:15Z</dcterms:modified>
</cp:coreProperties>
</file>